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3"/>
  </p:notesMasterIdLst>
  <p:handoutMasterIdLst>
    <p:handoutMasterId r:id="rId24"/>
  </p:handoutMasterIdLst>
  <p:sldIdLst>
    <p:sldId id="537" r:id="rId2"/>
    <p:sldId id="546" r:id="rId3"/>
    <p:sldId id="538" r:id="rId4"/>
    <p:sldId id="488" r:id="rId5"/>
    <p:sldId id="548" r:id="rId6"/>
    <p:sldId id="549" r:id="rId7"/>
    <p:sldId id="550" r:id="rId8"/>
    <p:sldId id="551" r:id="rId9"/>
    <p:sldId id="552" r:id="rId10"/>
    <p:sldId id="553" r:id="rId11"/>
    <p:sldId id="554" r:id="rId12"/>
    <p:sldId id="555" r:id="rId13"/>
    <p:sldId id="556" r:id="rId14"/>
    <p:sldId id="557" r:id="rId15"/>
    <p:sldId id="558" r:id="rId16"/>
    <p:sldId id="559" r:id="rId17"/>
    <p:sldId id="560" r:id="rId18"/>
    <p:sldId id="561" r:id="rId19"/>
    <p:sldId id="562" r:id="rId20"/>
    <p:sldId id="564" r:id="rId21"/>
    <p:sldId id="565" r:id="rId22"/>
  </p:sldIdLst>
  <p:sldSz cx="12192000" cy="6858000"/>
  <p:notesSz cx="6797675" cy="9926638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E0FA34-30F7-694C-BB7D-58E608811D56}">
          <p14:sldIdLst>
            <p14:sldId id="537"/>
          </p14:sldIdLst>
        </p14:section>
        <p14:section name="Содержание" id="{CE6B5CAA-0F84-47C9-A797-FCD4E40477DF}">
          <p14:sldIdLst>
            <p14:sldId id="546"/>
          </p14:sldIdLst>
        </p14:section>
        <p14:section name="Введение" id="{63F328CB-27DC-4BEA-84C9-39F8654CBC4A}">
          <p14:sldIdLst>
            <p14:sldId id="538"/>
          </p14:sldIdLst>
        </p14:section>
        <p14:section name="Первые шаги к I 4.0" id="{0446504C-9E22-419F-8F71-E128ADFB42B9}">
          <p14:sldIdLst>
            <p14:sldId id="488"/>
            <p14:sldId id="548"/>
            <p14:sldId id="549"/>
            <p14:sldId id="550"/>
          </p14:sldIdLst>
        </p14:section>
        <p14:section name="IEC CIM и IEC 61850" id="{C84F2702-1D65-47BE-B614-A871A9A790EA}">
          <p14:sldIdLst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4"/>
            <p14:sldId id="565"/>
          </p14:sldIdLst>
        </p14:section>
      </p14:sectionLst>
    </p:ext>
    <p:ext uri="{EFAFB233-063F-42B5-8137-9DF3F51BA10A}">
      <p15:sldGuideLst xmlns:p15="http://schemas.microsoft.com/office/powerpoint/2012/main">
        <p15:guide id="3" pos="5609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orient="horz" pos="1792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1570" userDrawn="1">
          <p15:clr>
            <a:srgbClr val="A4A3A4"/>
          </p15:clr>
        </p15:guide>
        <p15:guide id="12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k" initials="pk" lastIdx="5" clrIdx="0"/>
  <p:cmAuthor id="2" name="Мамаева Александра Матвеевна" initials="МАМ" lastIdx="84" clrIdx="1"/>
  <p:cmAuthor id="3" name="пользователь Microsoft Office" initials="Office" lastIdx="1" clrIdx="2"/>
  <p:cmAuthor id="4" name="пользователь Microsoft Office" initials="Office [2]" lastIdx="1" clrIdx="3"/>
  <p:cmAuthor id="5" name="пользователь Microsoft Office" initials="Office [3]" lastIdx="1" clrIdx="4"/>
  <p:cmAuthor id="6" name="Ekaterina" initials="E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B9D"/>
    <a:srgbClr val="A5A5A5"/>
    <a:srgbClr val="DCE6F2"/>
    <a:srgbClr val="D9E7F0"/>
    <a:srgbClr val="E6E6E6"/>
    <a:srgbClr val="F2F2F2"/>
    <a:srgbClr val="EDF2F9"/>
    <a:srgbClr val="E9EFF7"/>
    <a:srgbClr val="D52B1E"/>
    <a:srgbClr val="00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9" autoAdjust="0"/>
    <p:restoredTop sz="95657" autoAdjust="0"/>
  </p:normalViewPr>
  <p:slideViewPr>
    <p:cSldViewPr>
      <p:cViewPr varScale="1">
        <p:scale>
          <a:sx n="80" d="100"/>
          <a:sy n="80" d="100"/>
        </p:scale>
        <p:origin x="450" y="78"/>
      </p:cViewPr>
      <p:guideLst>
        <p:guide pos="5609"/>
        <p:guide pos="529"/>
        <p:guide orient="horz" pos="28"/>
        <p:guide orient="horz" pos="2795"/>
        <p:guide orient="horz" pos="2750"/>
        <p:guide orient="horz" pos="1706"/>
        <p:guide orient="horz" pos="1792"/>
        <p:guide orient="horz" pos="3249"/>
        <p:guide orient="horz" pos="1570"/>
        <p:guide orient="horz" pos="1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4" d="100"/>
          <a:sy n="114" d="100"/>
        </p:scale>
        <p:origin x="52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t>10.02.2022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10.02.2022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6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0" y="5733256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1" y="5733256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0" y="5733256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31DFDFB-C1AB-4E51-AFCB-FCD0DB63E0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764704"/>
            <a:ext cx="257100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3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 userDrawn="1">
          <p15:clr>
            <a:srgbClr val="FBAE40"/>
          </p15:clr>
        </p15:guide>
        <p15:guide id="2" pos="400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8" y="1616076"/>
            <a:ext cx="521548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3" y="1616076"/>
            <a:ext cx="5203190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980728"/>
            <a:ext cx="5203190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4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0" y="4561841"/>
            <a:ext cx="5222558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4" y="4561840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 userDrawn="1">
          <p15:clr>
            <a:srgbClr val="FBAE40"/>
          </p15:clr>
        </p15:guide>
        <p15:guide id="2" pos="2464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8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29" userDrawn="1">
          <p15:clr>
            <a:srgbClr val="FBAE40"/>
          </p15:clr>
        </p15:guide>
        <p15:guide id="4" pos="4890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2195" userDrawn="1">
          <p15:clr>
            <a:srgbClr val="FBAE40"/>
          </p15:clr>
        </p15:guide>
        <p15:guide id="4" pos="1856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6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0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8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3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5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1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6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0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4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099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0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5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8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4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2" userDrawn="1">
          <p15:clr>
            <a:srgbClr val="FBAE40"/>
          </p15:clr>
        </p15:guide>
        <p15:guide id="2" pos="2195" userDrawn="1">
          <p15:clr>
            <a:srgbClr val="FBAE40"/>
          </p15:clr>
        </p15:guide>
        <p15:guide id="3" pos="3659" userDrawn="1">
          <p15:clr>
            <a:srgbClr val="FBAE40"/>
          </p15:clr>
        </p15:guide>
        <p15:guide id="4" pos="4021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7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5" y="4562475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5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5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5" y="3921124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8" y="981075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6" y="981075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8" y="984847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8" y="3933824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3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8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4" y="981075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8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0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6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8" y="2302134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Рисунок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C4C32A5-1A51-4EF0-B5E6-DFF7480C31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8" y="428400"/>
            <a:ext cx="2149253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16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5" indent="-180975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3A696CC-5D96-4DF0-AE05-700DAE3A3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5" y="345226"/>
            <a:ext cx="174461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4D2E54A-A52D-40B6-8DDF-29AE9331D5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45600"/>
            <a:ext cx="174461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3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3"/>
            <a:ext cx="3289246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8" y="976313"/>
            <a:ext cx="328715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71009DB-1296-4F8C-AF47-6AF3D1C6D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45600"/>
            <a:ext cx="1744614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7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19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2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8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-22057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7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8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6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B8FB02B-7945-4052-96C4-0C59FF85D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2" y="533123"/>
            <a:ext cx="2093537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4" y="98118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156685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215253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4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4" y="2738211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4" y="332388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698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390956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449524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4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1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5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115819" y="379859"/>
            <a:ext cx="94869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B34FF2E-AC2A-4637-B8A3-B184D363B6F4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51775"/>
            <a:ext cx="164354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773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799" r:id="rId30"/>
    <p:sldLayoutId id="2147483800" r:id="rId31"/>
    <p:sldLayoutId id="2147483798" r:id="rId32"/>
    <p:sldLayoutId id="2147483803" r:id="rId33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8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8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784" userDrawn="1">
          <p15:clr>
            <a:srgbClr val="F26B43"/>
          </p15:clr>
        </p15:guide>
        <p15:guide id="39" pos="73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7"/>
          <p:cNvSpPr>
            <a:spLocks noGrp="1"/>
          </p:cNvSpPr>
          <p:nvPr>
            <p:ph type="body" sz="quarter" idx="10"/>
          </p:nvPr>
        </p:nvSpPr>
        <p:spPr>
          <a:xfrm>
            <a:off x="4314309" y="4437112"/>
            <a:ext cx="7288729" cy="764312"/>
          </a:xfrm>
        </p:spPr>
        <p:txBody>
          <a:bodyPr/>
          <a:lstStyle/>
          <a:p>
            <a:r>
              <a:rPr lang="en-US" sz="2000" b="0" dirty="0">
                <a:latin typeface="+mj-lt"/>
              </a:rPr>
              <a:t>C</a:t>
            </a:r>
            <a:r>
              <a:rPr lang="ru-RU" sz="2000" b="0" dirty="0">
                <a:latin typeface="+mj-lt"/>
              </a:rPr>
              <a:t>.Э. Виноградов</a:t>
            </a:r>
          </a:p>
          <a:p>
            <a:r>
              <a:rPr lang="ru-RU" sz="2000" b="0" dirty="0">
                <a:latin typeface="PF Din Text Cond Pro Light" panose="02000000000000000000" pitchFamily="2" charset="0"/>
              </a:rPr>
              <a:t>Ведущий специалист Управления цифровых технологий и </a:t>
            </a:r>
            <a:br>
              <a:rPr lang="ru-RU" sz="2000" b="0" dirty="0">
                <a:latin typeface="PF Din Text Cond Pro Light" panose="02000000000000000000" pitchFamily="2" charset="0"/>
              </a:rPr>
            </a:br>
            <a:r>
              <a:rPr lang="ru-RU" sz="2000" b="0" dirty="0">
                <a:latin typeface="PF Din Text Cond Pro Light" panose="02000000000000000000" pitchFamily="2" charset="0"/>
              </a:rPr>
              <a:t>IT-решений</a:t>
            </a: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302823" y="2068809"/>
            <a:ext cx="6545705" cy="775597"/>
          </a:xfrm>
        </p:spPr>
        <p:txBody>
          <a:bodyPr/>
          <a:lstStyle/>
          <a:p>
            <a:r>
              <a:rPr lang="ru-RU" dirty="0"/>
              <a:t>CIM КАК ШАГ К ИНТЕГРАЦИИ ТЕХНОЛОГИЙ ИНДУСТРИИ 4.0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4320002" y="5733255"/>
            <a:ext cx="2064030" cy="2698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4301347" y="5733254"/>
            <a:ext cx="1002566" cy="269875"/>
          </a:xfrm>
        </p:spPr>
        <p:txBody>
          <a:bodyPr/>
          <a:lstStyle/>
          <a:p>
            <a:r>
              <a:rPr lang="ru-RU" sz="1200" dirty="0">
                <a:latin typeface="+mj-lt"/>
              </a:rPr>
              <a:t>ФЕВРАЛЬ 2022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569518" y="5733255"/>
            <a:ext cx="648072" cy="269875"/>
          </a:xfrm>
        </p:spPr>
        <p:txBody>
          <a:bodyPr/>
          <a:lstStyle/>
          <a:p>
            <a:r>
              <a:rPr lang="ru-RU" sz="1200" dirty="0">
                <a:latin typeface="+mj-lt"/>
              </a:rPr>
              <a:t>г. СОЧИ</a:t>
            </a:r>
          </a:p>
        </p:txBody>
      </p:sp>
    </p:spTree>
    <p:extLst>
      <p:ext uri="{BB962C8B-B14F-4D97-AF65-F5344CB8AC3E}">
        <p14:creationId xmlns:p14="http://schemas.microsoft.com/office/powerpoint/2010/main" val="2509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946B2F-7466-4804-BA8F-C002A505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CIM </a:t>
            </a:r>
            <a:r>
              <a:rPr lang="ru-RU" dirty="0"/>
              <a:t>и </a:t>
            </a:r>
            <a:r>
              <a:rPr lang="en-US" dirty="0"/>
              <a:t>IEC 61850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52AC39F-EDD0-4EBD-9FE5-6EF1C25C95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Связь </a:t>
            </a:r>
            <a:r>
              <a:rPr lang="en-US" dirty="0"/>
              <a:t>IEC CIM </a:t>
            </a:r>
            <a:r>
              <a:rPr lang="ru-RU" dirty="0"/>
              <a:t>и </a:t>
            </a:r>
            <a:r>
              <a:rPr lang="en-US" dirty="0"/>
              <a:t>IEC 61850</a:t>
            </a:r>
            <a:r>
              <a:rPr lang="ru-RU" dirty="0"/>
              <a:t> на уровне информационных моделей (в соответствии с </a:t>
            </a:r>
            <a:r>
              <a:rPr lang="en-US" dirty="0"/>
              <a:t>IEC 62361-102</a:t>
            </a:r>
            <a:r>
              <a:rPr lang="ru-RU" dirty="0"/>
              <a:t>)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C88649CA-A405-425C-93F5-AE292BE1C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85780"/>
              </p:ext>
            </p:extLst>
          </p:nvPr>
        </p:nvGraphicFramePr>
        <p:xfrm>
          <a:off x="2032000" y="1844824"/>
          <a:ext cx="8128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40389088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61328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Логический узел МЭК 61850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Класс МЭК </a:t>
                      </a:r>
                      <a:r>
                        <a:rPr lang="en-US" dirty="0"/>
                        <a:t>CIM (61970/61968)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196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MMXU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Analog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5049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PIOC, PTOC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CurrentRelay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8989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XCBR</a:t>
                      </a:r>
                      <a:r>
                        <a:rPr lang="en-US"/>
                        <a:t>, </a:t>
                      </a:r>
                      <a:r>
                        <a:rPr lang="en-US" smtClean="0"/>
                        <a:t>SCBR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Breaker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831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XSWI, CSWI, SSWI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Switch, Disconnector, Jumper</a:t>
                      </a:r>
                    </a:p>
                    <a:p>
                      <a:r>
                        <a:rPr lang="en-US" dirty="0" err="1"/>
                        <a:t>LoadBreakSwitch</a:t>
                      </a:r>
                      <a:endParaRPr lang="en-US" dirty="0"/>
                    </a:p>
                    <a:p>
                      <a:r>
                        <a:rPr lang="en-US" dirty="0" err="1"/>
                        <a:t>GroundDisconnector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928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93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B9C42E-0582-4907-B627-0221446E5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CIM </a:t>
            </a:r>
            <a:r>
              <a:rPr lang="ru-RU" dirty="0"/>
              <a:t>и </a:t>
            </a:r>
            <a:r>
              <a:rPr lang="en-US" dirty="0"/>
              <a:t>IEC 61850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5B71FB7-997D-4EE8-B197-F44FE4B8E7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Связь </a:t>
            </a:r>
            <a:r>
              <a:rPr lang="en-US" dirty="0"/>
              <a:t>IEC CIM </a:t>
            </a:r>
            <a:r>
              <a:rPr lang="ru-RU" dirty="0"/>
              <a:t>и </a:t>
            </a:r>
            <a:r>
              <a:rPr lang="en-US" dirty="0"/>
              <a:t>IEC 61850</a:t>
            </a:r>
            <a:r>
              <a:rPr lang="ru-RU" dirty="0"/>
              <a:t> на уровне информационных моделей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237234B-234F-45CB-93AE-F0FDA2FFF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49" y="3356992"/>
            <a:ext cx="4057660" cy="33004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DC3468B-AE43-451D-BDBF-B148EB338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6" y="3274180"/>
            <a:ext cx="3544456" cy="30803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A767E6-6203-43FE-9D96-02B500125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2" y="1836484"/>
            <a:ext cx="6336704" cy="42406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5AF749-4EE7-449E-9378-2122BBEC5C97}"/>
              </a:ext>
            </a:extLst>
          </p:cNvPr>
          <p:cNvSpPr txBox="1"/>
          <p:nvPr/>
        </p:nvSpPr>
        <p:spPr>
          <a:xfrm>
            <a:off x="2558940" y="1478628"/>
            <a:ext cx="707411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/>
              <a:t>Информационная модель по гармонизации информационных моделей </a:t>
            </a:r>
            <a:r>
              <a:rPr lang="en-US" sz="1200" dirty="0"/>
              <a:t>IEC CIM </a:t>
            </a:r>
            <a:r>
              <a:rPr lang="ru-RU" sz="1200" dirty="0"/>
              <a:t>и </a:t>
            </a:r>
            <a:r>
              <a:rPr lang="en-US" sz="1200" dirty="0"/>
              <a:t>IEC 61850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8823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E887162-87F8-4F26-9B1A-165F285A72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Необходимость гармонизации Корпоративного профиля МЭК 61850 и ГОСТ Р </a:t>
            </a:r>
            <a:r>
              <a:rPr lang="en-US" dirty="0"/>
              <a:t>CIM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6A94ED-EF7C-45C1-92A3-C54C25E71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42" y="1587235"/>
            <a:ext cx="3989034" cy="4986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9EA8D5E-41CA-4E46-BC6F-4F8DEAF96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1587236"/>
            <a:ext cx="3639753" cy="49659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FE93825-2C08-474D-A1CD-8720D30D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38" y="379413"/>
            <a:ext cx="9486900" cy="431800"/>
          </a:xfrm>
        </p:spPr>
        <p:txBody>
          <a:bodyPr/>
          <a:lstStyle/>
          <a:p>
            <a:r>
              <a:rPr lang="en-US" dirty="0"/>
              <a:t>IEC CIM </a:t>
            </a:r>
            <a:r>
              <a:rPr lang="ru-RU" dirty="0"/>
              <a:t>и </a:t>
            </a:r>
            <a:r>
              <a:rPr lang="en-US" dirty="0"/>
              <a:t>IEC 61850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79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0D4D5D9-B4F2-4F5C-9655-B51234DB6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Унификация информационного обмена с помощью </a:t>
            </a:r>
            <a:r>
              <a:rPr lang="en-US" dirty="0"/>
              <a:t>CIM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0B492B16-9537-4A29-9113-9473316A02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22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C4EBE8-4D54-4F0B-9550-1C72F71A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Информационный обмен с помощью </a:t>
            </a:r>
            <a:r>
              <a:rPr lang="en-US" dirty="0"/>
              <a:t>CIM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D0B6367-C782-47BA-ABFC-3AF3CBD485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Организация информационного обмена с помощью </a:t>
            </a:r>
            <a:r>
              <a:rPr lang="en-US" dirty="0"/>
              <a:t>CIM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157763-0C26-462C-B4A2-4F7D4CB6F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132856"/>
            <a:ext cx="6111240" cy="39395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6A5D3D6-D659-415D-AF28-9B3AD5293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306" y="990321"/>
            <a:ext cx="2598420" cy="52349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44A53FF-71C1-40FB-B41F-ABA91E17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425" y="1299845"/>
            <a:ext cx="250698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4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A6A3000-C119-4901-86D9-B8FCCA066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CIM </a:t>
            </a:r>
            <a:r>
              <a:rPr lang="ru-RU" dirty="0"/>
              <a:t>И БОЛЬШИЕ ДАННЫЕ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5572634D-268E-4F7E-8E75-DA85B115D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652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D3D1676-34CD-4BA7-A6E5-F18597E2C5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IET Smart Grid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712B44-614E-426D-ACAE-ABB8C693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CIM </a:t>
            </a:r>
            <a:r>
              <a:rPr lang="ru-RU" dirty="0">
                <a:latin typeface="Arial" panose="020B0604020202020204" pitchFamily="34" charset="0"/>
              </a:rPr>
              <a:t>и </a:t>
            </a:r>
            <a:r>
              <a:rPr lang="en-US" dirty="0" err="1">
                <a:latin typeface="Arial" panose="020B0604020202020204" pitchFamily="34" charset="0"/>
              </a:rPr>
              <a:t>BigData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0B3C5D-D7DF-4AA7-A97B-51DA3A9700C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CIM (IEC 61970-401) A reference model for application information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CIM (IEC 61970-501) To provide metadata in a common format for ubiquitous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CIM (IEC 61968-8) To integrate customer support and facilitate communication between them in an 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CIM (IEC/TR 61968-11) Extension of CIM to support needs of distribution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CIM (IEC/TR 61968-13) To set format and rules for exchanging modelling information using RDF</a:t>
            </a:r>
          </a:p>
        </p:txBody>
      </p:sp>
      <p:pic>
        <p:nvPicPr>
          <p:cNvPr id="1026" name="Picture 2" descr="IET Smart Grid - Wiley Online Library">
            <a:extLst>
              <a:ext uri="{FF2B5EF4-FFF2-40B4-BE49-F238E27FC236}">
                <a16:creationId xmlns:a16="http://schemas.microsoft.com/office/drawing/2014/main" xmlns="" id="{887343B8-F8FB-42C0-B5A9-EDF155CC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96" y="1340768"/>
            <a:ext cx="4043919" cy="53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2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728476-400D-4E09-8D04-85D7CA39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CIM </a:t>
            </a:r>
            <a:r>
              <a:rPr lang="ru-RU" dirty="0">
                <a:latin typeface="Arial" panose="020B0604020202020204" pitchFamily="34" charset="0"/>
              </a:rPr>
              <a:t>и </a:t>
            </a:r>
            <a:r>
              <a:rPr lang="en-US" dirty="0" err="1">
                <a:latin typeface="Arial" panose="020B0604020202020204" pitchFamily="34" charset="0"/>
              </a:rPr>
              <a:t>BigData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12CFE67-A080-4B5A-A2AE-A63A8FF6D6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Пример реализации технологии больших данных был реализован </a:t>
            </a:r>
            <a:r>
              <a:rPr lang="en-US" dirty="0"/>
              <a:t>NARI-RELAYS Electric Co.</a:t>
            </a:r>
            <a:r>
              <a:rPr lang="ru-RU" dirty="0"/>
              <a:t> на базе диспетчерского центра Южной сетевой компании (</a:t>
            </a:r>
            <a:r>
              <a:rPr lang="en-US" dirty="0"/>
              <a:t>SGC</a:t>
            </a:r>
            <a:r>
              <a:rPr lang="ru-RU" dirty="0"/>
              <a:t>) Китая, которая отвечает за управление электросетями провинций Гуандун, Гуанси, Юньнань, Гуйчжоу и Хайнань.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806AE6-08FB-4621-BD0E-AB454DE00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2171793"/>
            <a:ext cx="4927848" cy="36958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5993B93-B9C6-45E6-AFED-9849FF8A5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07" y="1861635"/>
            <a:ext cx="6110373" cy="46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6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BE79C71-7256-4670-AC1C-D0DB851B4A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CIM </a:t>
            </a:r>
            <a:r>
              <a:rPr lang="ru-RU" dirty="0"/>
              <a:t>И ЦИФРОВЫЕ ДВОЙНИКИ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089901FA-CBD2-41A7-B06B-5A399C8AC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9940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C81CA10-91E5-4321-A737-16EF1108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 </a:t>
            </a:r>
            <a:r>
              <a:rPr lang="ru-RU" dirty="0"/>
              <a:t>и ЦИФРОВЫЕ ДВОЙНИКИ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D3F42B-6E3B-4299-9DFD-93AC328E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819" y="1165860"/>
            <a:ext cx="813054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5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СОДЕРЖАНИЕ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ПЕРВЫЕ ШАГИ К ИНДУСТРИИ 4.0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CIM </a:t>
            </a:r>
            <a:r>
              <a:rPr lang="ru-RU" dirty="0"/>
              <a:t>И БОЛЬШИЕ ДАННЫЕ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CIM </a:t>
            </a:r>
            <a:r>
              <a:rPr lang="ru-RU" dirty="0"/>
              <a:t>И ЦИФРОВЫЕ ДВОЙНИКИ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СВЯЗЬ IEC CIM И IEC 61850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УНИФИКАЦИЯ ИНФОРМАЦИОННОГО ОБМЕНА С ПОМОЩЬЮ </a:t>
            </a:r>
            <a:r>
              <a:rPr lang="en-US" dirty="0"/>
              <a:t>CIM</a:t>
            </a:r>
            <a:endParaRPr lang="ru-RU" dirty="0"/>
          </a:p>
        </p:txBody>
      </p:sp>
      <p:sp>
        <p:nvSpPr>
          <p:cNvPr id="29" name="Текст 6">
            <a:extLst>
              <a:ext uri="{FF2B5EF4-FFF2-40B4-BE49-F238E27FC236}">
                <a16:creationId xmlns:a16="http://schemas.microsoft.com/office/drawing/2014/main" xmlns="" id="{1AE26766-BA01-42F2-B7F6-C6FB83679FD5}"/>
              </a:ext>
            </a:extLst>
          </p:cNvPr>
          <p:cNvSpPr txBox="1">
            <a:spLocks/>
          </p:cNvSpPr>
          <p:nvPr/>
        </p:nvSpPr>
        <p:spPr>
          <a:xfrm>
            <a:off x="1014253" y="1571724"/>
            <a:ext cx="383357" cy="4364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3200" b="0" kern="120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</a:t>
            </a: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xmlns="" id="{4AF1FCE1-B101-4D83-9C8D-083DFF663A5E}"/>
              </a:ext>
            </a:extLst>
          </p:cNvPr>
          <p:cNvSpPr txBox="1">
            <a:spLocks/>
          </p:cNvSpPr>
          <p:nvPr/>
        </p:nvSpPr>
        <p:spPr>
          <a:xfrm>
            <a:off x="1014253" y="2162268"/>
            <a:ext cx="383357" cy="4364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3200" b="0" kern="120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3</a:t>
            </a:r>
          </a:p>
        </p:txBody>
      </p:sp>
      <p:sp>
        <p:nvSpPr>
          <p:cNvPr id="32" name="Текст 6">
            <a:extLst>
              <a:ext uri="{FF2B5EF4-FFF2-40B4-BE49-F238E27FC236}">
                <a16:creationId xmlns:a16="http://schemas.microsoft.com/office/drawing/2014/main" xmlns="" id="{002B13EE-3DD6-40C2-BDF2-A39348DF1337}"/>
              </a:ext>
            </a:extLst>
          </p:cNvPr>
          <p:cNvSpPr txBox="1">
            <a:spLocks/>
          </p:cNvSpPr>
          <p:nvPr/>
        </p:nvSpPr>
        <p:spPr>
          <a:xfrm>
            <a:off x="993524" y="2758117"/>
            <a:ext cx="383357" cy="4364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3200" b="0" kern="120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4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xmlns="" id="{D1838B15-3EE8-4A58-B439-8493EB3F0232}"/>
              </a:ext>
            </a:extLst>
          </p:cNvPr>
          <p:cNvSpPr txBox="1">
            <a:spLocks/>
          </p:cNvSpPr>
          <p:nvPr/>
        </p:nvSpPr>
        <p:spPr>
          <a:xfrm>
            <a:off x="993523" y="3328755"/>
            <a:ext cx="383357" cy="4364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3200" b="0" kern="1200">
                <a:solidFill>
                  <a:schemeClr val="accent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0148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FF543CC-64BF-463F-8E36-55FB7DC4F1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44072" y="1390651"/>
            <a:ext cx="4733802" cy="503518"/>
          </a:xfrm>
        </p:spPr>
        <p:txBody>
          <a:bodyPr/>
          <a:lstStyle/>
          <a:p>
            <a:pPr algn="ctr"/>
            <a:r>
              <a:rPr lang="en-US" dirty="0"/>
              <a:t>Digital Twins Definition Language (DTDL) </a:t>
            </a:r>
            <a:endParaRPr lang="ru-RU" dirty="0"/>
          </a:p>
          <a:p>
            <a:pPr algn="ctr">
              <a:spcBef>
                <a:spcPts val="0"/>
              </a:spcBef>
            </a:pPr>
            <a:r>
              <a:rPr lang="en-US" dirty="0"/>
              <a:t>ontology for Energy Grid</a:t>
            </a:r>
            <a:endParaRPr lang="ru-RU" dirty="0"/>
          </a:p>
        </p:txBody>
      </p:sp>
      <p:pic>
        <p:nvPicPr>
          <p:cNvPr id="1026" name="Picture 2" descr="Energy Grid Ontology for Digital Twins is Now Available - Dr. Ware  Technology Services - Microsoft Silver Partner">
            <a:extLst>
              <a:ext uri="{FF2B5EF4-FFF2-40B4-BE49-F238E27FC236}">
                <a16:creationId xmlns:a16="http://schemas.microsoft.com/office/drawing/2014/main" xmlns="" id="{061966CD-6391-4984-90C0-2B0FE63C8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060848"/>
            <a:ext cx="5257031" cy="34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0D775733-C44B-41FD-97F2-49F2E158A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19" y="379859"/>
            <a:ext cx="9486901" cy="431355"/>
          </a:xfrm>
        </p:spPr>
        <p:txBody>
          <a:bodyPr/>
          <a:lstStyle/>
          <a:p>
            <a:r>
              <a:rPr lang="en-US" dirty="0"/>
              <a:t>CIM </a:t>
            </a:r>
            <a:r>
              <a:rPr lang="ru-RU" dirty="0"/>
              <a:t>и ЦИФРОВЫЕ ДВОЙНИКИ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52CCF1-5751-45B6-962E-1EE5CD6A1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85" y="2977125"/>
            <a:ext cx="6048672" cy="2114472"/>
          </a:xfrm>
          <a:prstGeom prst="rect">
            <a:avLst/>
          </a:prstGeom>
        </p:spPr>
      </p:pic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A94FDD93-5A01-4DA7-ACE6-DFE11C11D9F1}"/>
              </a:ext>
            </a:extLst>
          </p:cNvPr>
          <p:cNvSpPr txBox="1">
            <a:spLocks/>
          </p:cNvSpPr>
          <p:nvPr/>
        </p:nvSpPr>
        <p:spPr>
          <a:xfrm>
            <a:off x="911424" y="1390651"/>
            <a:ext cx="4733802" cy="50351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600" b="0" kern="1200">
                <a:solidFill>
                  <a:schemeClr val="tx1"/>
                </a:solidFill>
                <a:latin typeface="+mj-lt"/>
                <a:ea typeface="PF Din Text Cond Pro" charset="0"/>
                <a:cs typeface="PF Din Text Cond Pro" charset="0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PF Din Text Cond Pro" charset="0"/>
                <a:cs typeface="PF Din Text Con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Azure Digital Twins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69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442ABA-6F9A-431F-BFAC-E95BA08F6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7769" y="4437112"/>
            <a:ext cx="7595270" cy="764312"/>
          </a:xfrm>
        </p:spPr>
        <p:txBody>
          <a:bodyPr/>
          <a:lstStyle/>
          <a:p>
            <a:r>
              <a:rPr lang="en-US" sz="2400" b="0" dirty="0">
                <a:latin typeface="+mj-lt"/>
              </a:rPr>
              <a:t>C</a:t>
            </a:r>
            <a:r>
              <a:rPr lang="ru-RU" sz="2400" b="0" dirty="0">
                <a:latin typeface="+mj-lt"/>
              </a:rPr>
              <a:t>.Э. Виноградов</a:t>
            </a:r>
          </a:p>
          <a:p>
            <a:r>
              <a:rPr lang="ru-RU" sz="2400" b="0" dirty="0">
                <a:latin typeface="PF Din Text Cond Pro Light" panose="02000000000000000000" pitchFamily="2" charset="0"/>
              </a:rPr>
              <a:t>Ведущий специалист Управления цифровых технологий и </a:t>
            </a:r>
            <a:br>
              <a:rPr lang="ru-RU" sz="2400" b="0" dirty="0">
                <a:latin typeface="PF Din Text Cond Pro Light" panose="02000000000000000000" pitchFamily="2" charset="0"/>
              </a:rPr>
            </a:br>
            <a:r>
              <a:rPr lang="ru-RU" sz="2400" b="0" dirty="0">
                <a:latin typeface="PF Din Text Cond Pro Light" panose="02000000000000000000" pitchFamily="2" charset="0"/>
              </a:rPr>
              <a:t>IT-решений</a:t>
            </a:r>
          </a:p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74AD441-1C10-478B-8246-36E3BE6D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769" y="2326755"/>
            <a:ext cx="7595269" cy="387798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958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7616" y="373246"/>
            <a:ext cx="9486901" cy="431355"/>
          </a:xfrm>
        </p:spPr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07366" y="1232653"/>
            <a:ext cx="5256584" cy="4392694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180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dirty="0"/>
              <a:t>В рамках повышения надежности, качества, доступности оказания услуг по передаче электроэнергии и технологическому присоединению потребителей, протоколом заседания Совета директоров ПАО «Россети» от 21.12.2018 № 336 была принята Концепция ПАО «Россети» «Цифровая трансформация 2030».</a:t>
            </a:r>
          </a:p>
          <a:p>
            <a:pPr algn="just">
              <a:spcBef>
                <a:spcPts val="0"/>
              </a:spcBef>
            </a:pPr>
            <a:endParaRPr lang="ru-RU" dirty="0"/>
          </a:p>
          <a:p>
            <a:pPr algn="just">
              <a:spcBef>
                <a:spcPts val="0"/>
              </a:spcBef>
            </a:pPr>
            <a:r>
              <a:rPr lang="ru-RU" dirty="0"/>
              <a:t>Концепция предполагает интеграцию перспективных технологий Индустрии 4.0 в информационную инфраструктуру ПАО «Россети» для обеспечения: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снижения себестоимости всех бизнес-процессов компании;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снижения операционных затрат;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оптимального принятия решений по оперативной и перспективной обстановке;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развития новых видов сервисов компании.</a:t>
            </a:r>
          </a:p>
          <a:p>
            <a:pPr algn="just">
              <a:spcBef>
                <a:spcPts val="0"/>
              </a:spcBef>
            </a:pPr>
            <a:endParaRPr lang="ru-RU" dirty="0"/>
          </a:p>
          <a:p>
            <a:pPr algn="just">
              <a:spcBef>
                <a:spcPts val="0"/>
              </a:spcBef>
            </a:pP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xmlns="" id="{848119C2-1374-4441-BF36-3320D19CE72C}"/>
              </a:ext>
            </a:extLst>
          </p:cNvPr>
          <p:cNvSpPr txBox="1">
            <a:spLocks/>
          </p:cNvSpPr>
          <p:nvPr/>
        </p:nvSpPr>
        <p:spPr>
          <a:xfrm>
            <a:off x="6240017" y="1232653"/>
            <a:ext cx="5544617" cy="4248678"/>
          </a:xfrm>
          <a:prstGeom prst="rect">
            <a:avLst/>
          </a:prstGeom>
          <a:ln>
            <a:noFill/>
          </a:ln>
        </p:spPr>
        <p:txBody>
          <a:bodyPr vert="horz" lIns="0" tIns="0" rIns="0" bIns="0" numCol="1" spcCol="180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dirty="0"/>
              <a:t>Перспективные технологии Индустрии 4.0: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онтологические модели деятельности; </a:t>
            </a:r>
            <a:endParaRPr lang="en-US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промышленный интернет вещей;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технологии больших данных;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цифровые двойники.</a:t>
            </a:r>
          </a:p>
          <a:p>
            <a:pPr algn="just">
              <a:spcBef>
                <a:spcPts val="0"/>
              </a:spcBef>
            </a:pPr>
            <a:endParaRPr lang="ru-RU" dirty="0">
              <a:solidFill>
                <a:srgbClr val="3C3C3C"/>
              </a:solidFill>
              <a:latin typeface="SAPBook"/>
            </a:endParaRPr>
          </a:p>
          <a:p>
            <a:pPr algn="just">
              <a:spcBef>
                <a:spcPts val="0"/>
              </a:spcBef>
            </a:pPr>
            <a:r>
              <a:rPr lang="ru-RU" b="0" i="0" dirty="0">
                <a:solidFill>
                  <a:srgbClr val="3C3C3C"/>
                </a:solidFill>
                <a:effectLst/>
                <a:latin typeface="SAPBook"/>
              </a:rPr>
              <a:t>В основе Индустрии 4.0 лежит горизонтальная и вертикальная интеграция интеллектуальных автономных систем, которые используются для мониторинга и управления физическим миром.</a:t>
            </a:r>
          </a:p>
          <a:p>
            <a:pPr algn="just">
              <a:spcBef>
                <a:spcPts val="0"/>
              </a:spcBef>
            </a:pPr>
            <a:endParaRPr lang="ru-RU" dirty="0">
              <a:solidFill>
                <a:srgbClr val="3C3C3C"/>
              </a:solidFill>
              <a:latin typeface="SAPBook"/>
            </a:endParaRP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3C3C3C"/>
                </a:solidFill>
                <a:latin typeface="SAPBook"/>
              </a:rPr>
              <a:t>Для обеспечения унификации интеграции, необходимы единые правила при описании и передаче информации, что приводит к необходимости разработки и описания разноуровневых онтологических моделей энергетической системы.</a:t>
            </a:r>
          </a:p>
          <a:p>
            <a:pPr algn="just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48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30"/>
          <p:cNvSpPr>
            <a:spLocks noGrp="1"/>
          </p:cNvSpPr>
          <p:nvPr>
            <p:ph type="body" sz="quarter" idx="10"/>
          </p:nvPr>
        </p:nvSpPr>
        <p:spPr>
          <a:xfrm>
            <a:off x="4459014" y="1772940"/>
            <a:ext cx="5309393" cy="1296020"/>
          </a:xfrm>
        </p:spPr>
        <p:txBody>
          <a:bodyPr/>
          <a:lstStyle/>
          <a:p>
            <a:r>
              <a:rPr lang="ru-RU" dirty="0"/>
              <a:t>ПЕРВЫЕ ШАГИ К ИНДУСТРИИ 4.0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26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D550860-6112-4260-913F-106B1B2B2E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IIoT</a:t>
            </a:r>
            <a:r>
              <a:rPr lang="en-US" dirty="0"/>
              <a:t>, CPS and</a:t>
            </a:r>
            <a:r>
              <a:rPr lang="ru-RU" dirty="0"/>
              <a:t> </a:t>
            </a:r>
            <a:r>
              <a:rPr lang="en-US" dirty="0"/>
              <a:t>Industrial 4.0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933BA00-2287-4E8C-9DC2-6A74002D5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ИНДУСТРИЯ 4.0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959AC77-8065-4024-84B5-2ED63186253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algn="just"/>
            <a:r>
              <a:rPr lang="ru-RU" dirty="0"/>
              <a:t>Индустрия 4.0 – это интеграция интеллектуальных автономных систем, используемых для мониторинга и управления бизнес-процессами предприятия.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Технология </a:t>
            </a:r>
            <a:r>
              <a:rPr lang="ru-RU" dirty="0" err="1"/>
              <a:t>IIoT</a:t>
            </a:r>
            <a:r>
              <a:rPr lang="ru-RU" dirty="0"/>
              <a:t> состоит из подключенного к информационной инфраструктуре предприятия оборудования и программно-технических комплексов, которые выполняют обработку данных, получаемых от подключенных устройств.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DC5D9FC-B12C-456E-A09B-34436FF71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5" y="1679574"/>
            <a:ext cx="5307955" cy="37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8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00CAB5E-F2BD-4D56-A971-D355B1ED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61850</a:t>
            </a:r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59C69C2D-DFD4-4034-AAB1-6B8497036C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Передача информации в соответствии с </a:t>
            </a:r>
            <a:r>
              <a:rPr lang="en-US" dirty="0"/>
              <a:t>IEC 61850</a:t>
            </a:r>
            <a:r>
              <a:rPr lang="ru-RU" dirty="0"/>
              <a:t>                                Разработка корпоративного профиля на базе </a:t>
            </a:r>
            <a:r>
              <a:rPr lang="en-US" dirty="0"/>
              <a:t>IEC</a:t>
            </a:r>
            <a:r>
              <a:rPr lang="ru-RU" dirty="0"/>
              <a:t> 61850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4A3D36A-3DB5-41DC-877D-687A9C80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230" y="1271859"/>
            <a:ext cx="5185331" cy="52854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8E7D7A-49B1-4366-8F6C-BF17BD1F2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60" y="1291830"/>
            <a:ext cx="4716780" cy="53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8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CB465A-FD95-4C50-9C3C-37F8078B9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61850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4D71079-0511-4248-801D-B692C65E2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IIoT</a:t>
            </a:r>
            <a:r>
              <a:rPr lang="en-US" dirty="0"/>
              <a:t> </a:t>
            </a:r>
            <a:r>
              <a:rPr lang="ru-RU" dirty="0"/>
              <a:t>на базе </a:t>
            </a:r>
            <a:r>
              <a:rPr lang="en-US" dirty="0"/>
              <a:t>IEC 61850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6AC4E4A-9E13-4A6A-A899-B20DE0B7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60" y="2276872"/>
            <a:ext cx="5856265" cy="30963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95072B2-D6EA-4243-A7E5-B263D8992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242080"/>
            <a:ext cx="5443012" cy="50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1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0A7869-7994-4C6B-8EA1-95DB8B2597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СВЯЗЬ </a:t>
            </a:r>
            <a:r>
              <a:rPr lang="en-US" dirty="0"/>
              <a:t>IEC CIM </a:t>
            </a:r>
            <a:r>
              <a:rPr lang="ru-RU" dirty="0"/>
              <a:t>И </a:t>
            </a:r>
            <a:r>
              <a:rPr lang="en-US" dirty="0"/>
              <a:t>IEC 61850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41BF5145-DECB-48FD-B4D9-A245559212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049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A9D3923A-AAC4-4271-8ECA-6EACBAAE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ЗАВЕРШЕНИЕ ОРГАНИЗАЦИИ </a:t>
            </a:r>
            <a:r>
              <a:rPr lang="en-US" dirty="0" err="1"/>
              <a:t>IIoT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1E1883CF-6057-46DB-96B5-73309B347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CIM</a:t>
            </a:r>
            <a:r>
              <a:rPr lang="ru-RU" dirty="0"/>
              <a:t>, как способ интеграции корпоративной информации в рамках промышленного интернета вещей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D8C5C72-B33F-4007-81D1-760B22E2D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" y="1915558"/>
            <a:ext cx="6616796" cy="44201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7E477F-CC47-4F7E-9D99-02AD4058F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2006994"/>
            <a:ext cx="4810738" cy="44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41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!RUS_Шаблон_16х9_россети_705</Template>
  <TotalTime>11004</TotalTime>
  <Words>588</Words>
  <Application>Microsoft Office PowerPoint</Application>
  <PresentationFormat>Широкоэкранный</PresentationFormat>
  <Paragraphs>92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PF Din Text Cond Pro</vt:lpstr>
      <vt:lpstr>PF Din Text Cond Pro Light</vt:lpstr>
      <vt:lpstr>PF Din Text Cond Pro Medium</vt:lpstr>
      <vt:lpstr>PF Din Text Cond Pro Обычный</vt:lpstr>
      <vt:lpstr>SAPBook</vt:lpstr>
      <vt:lpstr>Times New Roman</vt:lpstr>
      <vt:lpstr>Wingdings</vt:lpstr>
      <vt:lpstr>FSK</vt:lpstr>
      <vt:lpstr>CIM КАК ШАГ К ИНТЕГРАЦИИ ТЕХНОЛОГИЙ ИНДУСТРИИ 4.0</vt:lpstr>
      <vt:lpstr>СОДЕРЖАНИЕ</vt:lpstr>
      <vt:lpstr>ВВЕДЕНИЕ</vt:lpstr>
      <vt:lpstr>Презентация PowerPoint</vt:lpstr>
      <vt:lpstr>ИНДУСТРИЯ 4.0</vt:lpstr>
      <vt:lpstr>IEC 61850</vt:lpstr>
      <vt:lpstr>IEC 61850</vt:lpstr>
      <vt:lpstr>Презентация PowerPoint</vt:lpstr>
      <vt:lpstr>ЗАВЕРШЕНИЕ ОРГАНИЗАЦИИ IIoT</vt:lpstr>
      <vt:lpstr>IEC CIM и IEC 61850</vt:lpstr>
      <vt:lpstr>IEC CIM и IEC 61850</vt:lpstr>
      <vt:lpstr>IEC CIM и IEC 61850</vt:lpstr>
      <vt:lpstr>Презентация PowerPoint</vt:lpstr>
      <vt:lpstr>Информационный обмен с помощью CIM</vt:lpstr>
      <vt:lpstr>Презентация PowerPoint</vt:lpstr>
      <vt:lpstr>CIM и BigData</vt:lpstr>
      <vt:lpstr>CIM и BigData</vt:lpstr>
      <vt:lpstr>Презентация PowerPoint</vt:lpstr>
      <vt:lpstr>CIM и ЦИФРОВЫЕ ДВОЙНИКИ</vt:lpstr>
      <vt:lpstr>CIM и ЦИФРОВЫЕ ДВОЙНИКИ</vt:lpstr>
      <vt:lpstr>Спасибо за внимание</vt:lpstr>
    </vt:vector>
  </TitlesOfParts>
  <Company>ПАО "ФСК ЕЭС"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Мамаева Александра Матвеевна</dc:creator>
  <cp:lastModifiedBy>Sirius</cp:lastModifiedBy>
  <cp:revision>227</cp:revision>
  <cp:lastPrinted>2021-05-26T10:25:54Z</cp:lastPrinted>
  <dcterms:created xsi:type="dcterms:W3CDTF">2021-05-11T08:59:45Z</dcterms:created>
  <dcterms:modified xsi:type="dcterms:W3CDTF">2022-02-10T06:50:37Z</dcterms:modified>
</cp:coreProperties>
</file>